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й слайд" id="{B48ABCC0-828F-49F1-974D-5A322599A2E8}">
          <p14:sldIdLst>
            <p14:sldId id="256"/>
          </p14:sldIdLst>
        </p14:section>
        <p14:section name="Исторический очерк" id="{29807F70-A1B5-4862-84BA-8A4D4C71927A}">
          <p14:sldIdLst>
            <p14:sldId id="265"/>
            <p14:sldId id="257"/>
            <p14:sldId id="258"/>
          </p14:sldIdLst>
        </p14:section>
        <p14:section name="Природно-ресурсный потенциал" id="{257A0063-0B93-46DA-A404-9960B762341E}">
          <p14:sldIdLst>
            <p14:sldId id="259"/>
            <p14:sldId id="260"/>
          </p14:sldIdLst>
        </p14:section>
        <p14:section name="Официальные, природные и культурные символы" id="{C174D409-E077-4E16-BCB6-FAFA9CD32AC4}">
          <p14:sldIdLst>
            <p14:sldId id="261"/>
            <p14:sldId id="262"/>
            <p14:sldId id="263"/>
          </p14:sldIdLst>
        </p14:section>
        <p14:section name="Знаковые личности" id="{05962D4F-C8ED-424B-89D1-C93F471ABE02}">
          <p14:sldIdLst>
            <p14:sldId id="264"/>
          </p14:sldIdLst>
        </p14:section>
        <p14:section name="Главная из ключевых задач и пути её решения" id="{38F56F3D-5D56-4476-A66A-74028045B929}">
          <p14:sldIdLst>
            <p14:sldId id="266"/>
            <p14:sldId id="267"/>
          </p14:sldIdLst>
        </p14:section>
        <p14:section name="Заключение" id="{479F162E-40C8-46B8-BE00-455C9533B2E5}">
          <p14:sldIdLst>
            <p14:sldId id="270"/>
            <p14:sldId id="26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97" autoAdjust="0"/>
    <p:restoredTop sz="94660"/>
  </p:normalViewPr>
  <p:slideViewPr>
    <p:cSldViewPr snapToGrid="0">
      <p:cViewPr varScale="1">
        <p:scale>
          <a:sx n="57" d="100"/>
          <a:sy n="57" d="100"/>
        </p:scale>
        <p:origin x="96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FDB160C-5A7C-A247-975F-093AEA3BD6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06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11BD8-2B38-4C46-B908-60D01E36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7779-25C1-428B-8CFA-1E0A0A494E17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64C15-69AD-6041-BA3F-7B87A90D8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FA372-5246-B946-A2DB-C5BAFFB5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7525-CEC1-40AC-8575-BA0D17B8674C}" type="slidenum">
              <a:rPr lang="ru-RU" smtClean="0"/>
              <a:t>‹#›</a:t>
            </a:fld>
            <a:endParaRPr 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F91D04-D3D5-B74C-BFEE-73B935117A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8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8430" y="1600200"/>
            <a:ext cx="7995139" cy="3311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927EE-9BCE-FB48-8A71-FB86B197C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8430" y="1544391"/>
            <a:ext cx="799513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301F21-EEFB-4644-90CE-F52C7A5B0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8430" y="4024066"/>
            <a:ext cx="7995139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98723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2CCE-B490-D74D-83AC-3A3CA68CC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4A929-7E81-2F41-804E-A479FEE9F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4F59D-5EF7-9B48-AB07-C660E544C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7779-25C1-428B-8CFA-1E0A0A494E17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0F097-C263-4042-88C2-D55AEE46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B31B6-21AB-954D-B2AA-0A6BD7C7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7525-CEC1-40AC-8575-BA0D17B86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833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9579AD-982D-EF48-9AED-8F60B3B5CE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293A5C-4095-204E-AA3A-83D496666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BF923-AF61-8C48-A1E2-B36D7A00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7779-25C1-428B-8CFA-1E0A0A494E17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3B42D-D036-A044-8528-DC11954F5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52C52-12EE-674B-868E-1E1AD2832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7525-CEC1-40AC-8575-BA0D17B86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1617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97005-D576-C248-BC9A-487FB106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9DCF4-87F4-2E48-9ECB-636979404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6D7BE-71DE-AD4F-B5E3-12DA115ED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7779-25C1-428B-8CFA-1E0A0A494E17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C2814-3F75-6449-AAFE-EB86D25E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E0FDF-5518-2547-A978-A94818CF7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7525-CEC1-40AC-8575-BA0D17B86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4538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8E20C-3820-F241-99FC-70CCDD6CC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846F8-F987-734D-804B-782C7EA8D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F246C-491F-CA44-8DA1-AD2D8125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7779-25C1-428B-8CFA-1E0A0A494E17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395AA-44FD-8841-97BD-E17DAE084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90BD1-4653-EF46-A06C-35C3825A8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7525-CEC1-40AC-8575-BA0D17B86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8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78FA0-B9CA-244B-B303-689D40E6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B9AE-B249-684E-BA0B-FEE090E59C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AA648-7A96-1B4E-A8D5-47F9B9EB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5954C-E099-B249-8BC4-35F46F6EA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7779-25C1-428B-8CFA-1E0A0A494E17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972BD-B7F9-274C-B134-8D9DBB940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1682C-4A38-D545-BEAD-C865976E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7525-CEC1-40AC-8575-BA0D17B86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140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13B64-2964-3747-AB5B-FE05B71D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B4A23-36F6-F746-A9DA-4B598F572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8F42A-BDA5-DA4B-9CE6-C1782BC4C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B03EE-2730-A54C-B105-6BD0C6007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635C5-F60E-7147-8893-17DEDFCCE8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511FDC-B209-BB47-929B-9399E88D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7779-25C1-428B-8CFA-1E0A0A494E17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7A8F48-9CE6-BE4C-B501-AEB43C8B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2DE6CE-72A0-3745-B0DC-3BB55EB45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7525-CEC1-40AC-8575-BA0D17B86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86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A41F-60D3-924A-93A1-0893310A7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FAE7F-3A73-E34B-912F-DC60E2681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7779-25C1-428B-8CFA-1E0A0A494E17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99536-C28B-3649-BDD8-52114AA1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1ACDE-079A-4D4C-B072-D2FE8AC8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7525-CEC1-40AC-8575-BA0D17B86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01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C44573-DC30-3049-B9C2-1A5D80102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7779-25C1-428B-8CFA-1E0A0A494E17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D2DC8D-99F3-FD4B-BC0A-29B55AEB6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A43AF-CD19-2849-99CE-12CC6507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7525-CEC1-40AC-8575-BA0D17B86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659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7AE9B-99E8-0546-8C3D-91FC74FA4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757F7-3107-E14C-8CD7-B5DCD8EE5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D29E2-B5A8-5344-A8A7-FD7E61BA4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51214-68AD-9143-8FDA-66A135428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7779-25C1-428B-8CFA-1E0A0A494E17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5D564-2388-B742-932F-4A5C9F1EF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85CBE-7E6F-2F41-B085-F4E1243F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7525-CEC1-40AC-8575-BA0D17B86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00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63EBE-DBB7-2C49-9E4B-B37E36D5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DF675D-0F4D-9F4D-BDAB-4E13770CF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9843D-8342-9B41-B3BB-219A7003F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38E54-3338-7A49-8AE4-9250F7C2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7779-25C1-428B-8CFA-1E0A0A494E17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6494B-F85D-A141-AE02-A34038080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0F9E2-C371-B941-864E-2AB2E385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7525-CEC1-40AC-8575-BA0D17B86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320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E96E2F-4D25-BF4F-99C5-EE53BD5B52A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068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03A75B-50B7-CF45-92EF-87954910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5701C-0D61-B44A-BC21-BFFE4846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D2DDC-A6D5-A44A-B84F-182F43DF8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B7779-25C1-428B-8CFA-1E0A0A494E17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186B6-3D4E-4342-8707-B04DA1CD9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AC1FD-F68B-C942-887D-43F2C956F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87525-CEC1-40AC-8575-BA0D17B8674C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C6E86C-4B78-A149-ABA6-0145535B9316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alphaModFix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 radius="39"/>
                    </a14:imgEffect>
                    <a14:imgEffect>
                      <a14:saturation sat="87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371" y="365125"/>
            <a:ext cx="11466285" cy="6127749"/>
          </a:xfrm>
          <a:prstGeom prst="rect">
            <a:avLst/>
          </a:prstGeom>
          <a:effectLst>
            <a:outerShdw blurRad="6223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ADCC04-B606-A042-826A-291AB593A0F1}"/>
              </a:ext>
            </a:extLst>
          </p:cNvPr>
          <p:cNvSpPr/>
          <p:nvPr/>
        </p:nvSpPr>
        <p:spPr>
          <a:xfrm>
            <a:off x="377371" y="365125"/>
            <a:ext cx="11466285" cy="612774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1547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70;&#1078;&#1085;&#1099;&#1081;_&#1092;&#1077;&#1076;&#1077;&#1088;&#1072;&#1083;&#1100;&#1085;&#1099;&#1081;_&#1086;&#1082;&#1088;&#1091;&#1075;" TargetMode="External"/><Relationship Id="rId7" Type="http://schemas.openxmlformats.org/officeDocument/2006/relationships/hyperlink" Target="https://studfile.net/preview/1620392/#2" TargetMode="External"/><Relationship Id="rId2" Type="http://schemas.openxmlformats.org/officeDocument/2006/relationships/hyperlink" Target="https://www.partnersearch.ru/okruga/uzhn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rategy24.ru/ufo" TargetMode="External"/><Relationship Id="rId5" Type="http://schemas.openxmlformats.org/officeDocument/2006/relationships/hyperlink" Target="https://ruxpert.ru/&#1057;&#1080;&#1084;&#1074;&#1086;&#1083;&#1099;_&#1080;_&#1076;&#1086;&#1089;&#1090;&#1086;&#1087;&#1088;&#1080;&#1084;&#1077;&#1095;&#1072;&#1090;&#1077;&#1083;&#1100;&#1085;&#1086;&#1089;&#1090;&#1080;_&#1088;&#1077;&#1075;&#1080;&#1086;&#1085;&#1086;&#1074;_&#1056;&#1086;&#1089;&#1089;&#1080;&#1080;#&#1070;&#1060;&#1054;" TargetMode="External"/><Relationship Id="rId4" Type="http://schemas.openxmlformats.org/officeDocument/2006/relationships/hyperlink" Target="https://metaprom.ru/articles/a487-ujnyy-federalnyy-okrug-promyshlennost-uga-rossi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98428" y="1160078"/>
            <a:ext cx="7995139" cy="238760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Bahnschrift Light Condensed" panose="020B0502040204020203" pitchFamily="34" charset="0"/>
              </a:rPr>
              <a:t>Южный Федеральный Округ как часть России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098427" y="3825284"/>
            <a:ext cx="7995139" cy="1655762"/>
          </a:xfrm>
        </p:spPr>
        <p:txBody>
          <a:bodyPr/>
          <a:lstStyle/>
          <a:p>
            <a:r>
              <a:rPr lang="ru-RU" dirty="0" smtClean="0">
                <a:latin typeface="Bahnschrift Light Condensed" panose="020B0502040204020203" pitchFamily="34" charset="0"/>
              </a:rPr>
              <a:t>Общее и особенное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66400" y="5657671"/>
            <a:ext cx="162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Light Condensed" panose="020B0502040204020203" pitchFamily="34" charset="0"/>
              </a:rPr>
              <a:t>Подготовил</a:t>
            </a:r>
            <a:r>
              <a:rPr lang="en-US" dirty="0" smtClean="0">
                <a:latin typeface="Bahnschrift Light Condensed" panose="020B0502040204020203" pitchFamily="34" charset="0"/>
              </a:rPr>
              <a:t>:</a:t>
            </a:r>
          </a:p>
          <a:p>
            <a:r>
              <a:rPr lang="ru-RU" dirty="0" smtClean="0">
                <a:latin typeface="Bahnschrift Light Condensed" panose="020B0502040204020203" pitchFamily="34" charset="0"/>
              </a:rPr>
              <a:t>Студент группы КТбо1-4</a:t>
            </a:r>
          </a:p>
          <a:p>
            <a:r>
              <a:rPr lang="ru-RU" dirty="0" smtClean="0">
                <a:latin typeface="Bahnschrift Light Condensed" panose="020B0502040204020203" pitchFamily="34" charset="0"/>
              </a:rPr>
              <a:t>Воронов А.А.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24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Bahnschrift Light Condensed" panose="020B0502040204020203" pitchFamily="34" charset="0"/>
              </a:rPr>
              <a:t>Знаковые личности 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3889075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 smtClean="0">
                <a:latin typeface="Bahnschrift Light Condensed" panose="020B0502040204020203" pitchFamily="34" charset="0"/>
              </a:rPr>
              <a:t>На территории ЮФО проживали такие известные личности, как великие русские писатели</a:t>
            </a:r>
            <a:r>
              <a:rPr lang="en-US" dirty="0" smtClean="0">
                <a:latin typeface="Bahnschrift Light Condensed" panose="020B0502040204020203" pitchFamily="34" charset="0"/>
              </a:rPr>
              <a:t>: </a:t>
            </a:r>
            <a:r>
              <a:rPr lang="ru-RU" dirty="0" smtClean="0">
                <a:latin typeface="Bahnschrift Light Condensed" panose="020B0502040204020203" pitchFamily="34" charset="0"/>
              </a:rPr>
              <a:t>А. П. Чехов и М.А Шолохов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304" y="1690688"/>
            <a:ext cx="2128527" cy="39866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261" y="1701117"/>
            <a:ext cx="2502309" cy="39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Bahnschrift Light Condensed" panose="020B0502040204020203" pitchFamily="34" charset="0"/>
              </a:rPr>
              <a:t>Ключевые задачи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 smtClean="0">
                <a:latin typeface="Bahnschrift Light Condensed" panose="020B0502040204020203" pitchFamily="34" charset="0"/>
              </a:rPr>
              <a:t>Стратегической целью является превращение Южного федерального округа в прогнозном периоде в одного из российских лидеров инновационного развития, в оплот стабильности и конструктивного российского влияния в Кавказском макрорегионе, Черноморском и Каспийском бассейнах</a:t>
            </a:r>
          </a:p>
        </p:txBody>
      </p:sp>
    </p:spTree>
    <p:extLst>
      <p:ext uri="{BB962C8B-B14F-4D97-AF65-F5344CB8AC3E}">
        <p14:creationId xmlns:p14="http://schemas.microsoft.com/office/powerpoint/2010/main" val="401575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Bahnschrift Light Condensed" panose="020B0502040204020203" pitchFamily="34" charset="0"/>
              </a:rPr>
              <a:t>Пути решения ключевой задачи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>
                <a:latin typeface="Bahnschrift Light Condensed" panose="020B0502040204020203" pitchFamily="34" charset="0"/>
              </a:rPr>
              <a:t>Согласно Стратегии развития ЮФО до 2025 г. у региона должны быть три отраслевых приоритета: туризм, сельское хозяйство, строительство. Туристическая отрасль повлечет развитие сельского хозяйства, пищевой промышленности, строительства, будет способствовать появлению инфраструктуры</a:t>
            </a:r>
            <a:r>
              <a:rPr lang="ru-RU" dirty="0" smtClean="0">
                <a:latin typeface="Bahnschrift Light Condensed" panose="020B0502040204020203" pitchFamily="34" charset="0"/>
              </a:rPr>
              <a:t>.</a:t>
            </a:r>
          </a:p>
          <a:p>
            <a:pPr marL="0" indent="0" algn="just">
              <a:buNone/>
            </a:pPr>
            <a:r>
              <a:rPr lang="ru-RU" dirty="0" smtClean="0">
                <a:latin typeface="Bahnschrift Light Condensed" panose="020B0502040204020203" pitchFamily="34" charset="0"/>
              </a:rPr>
              <a:t>После </a:t>
            </a:r>
            <a:r>
              <a:rPr lang="ru-RU" dirty="0">
                <a:latin typeface="Bahnschrift Light Condensed" panose="020B0502040204020203" pitchFamily="34" charset="0"/>
              </a:rPr>
              <a:t>развития базовых секторов необходимо сконцентрироваться на глубокой переработке сырья, развитии химической промышленности, металлургии, лесного комплекса, машиностроения, легкой </a:t>
            </a:r>
            <a:r>
              <a:rPr lang="ru-RU" dirty="0" smtClean="0">
                <a:latin typeface="Bahnschrift Light Condensed" panose="020B0502040204020203" pitchFamily="34" charset="0"/>
              </a:rPr>
              <a:t>промышленности.</a:t>
            </a:r>
          </a:p>
          <a:p>
            <a:pPr marL="0" indent="0" algn="just">
              <a:buNone/>
            </a:pPr>
            <a:r>
              <a:rPr lang="ru-RU" dirty="0">
                <a:latin typeface="Bahnschrift Light Condensed" panose="020B0502040204020203" pitchFamily="34" charset="0"/>
              </a:rPr>
              <a:t>Для обеспечения планируемого экономического роста численность занятых в малом бизнесе ЮФО должна возрасти более чем в 4 раза и составить не менее 25% занятых в </a:t>
            </a:r>
            <a:r>
              <a:rPr lang="ru-RU" dirty="0" smtClean="0">
                <a:latin typeface="Bahnschrift Light Condensed" panose="020B0502040204020203" pitchFamily="34" charset="0"/>
              </a:rPr>
              <a:t>экономике.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53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Bahnschrift Light Condensed" panose="020B0502040204020203" pitchFamily="34" charset="0"/>
              </a:rPr>
              <a:t>Вывод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ru-RU" dirty="0" smtClean="0">
                <a:latin typeface="Bahnschrift Light Condensed" panose="020B0502040204020203" pitchFamily="34" charset="0"/>
              </a:rPr>
              <a:t>ЮФО имеет много схожих черт с другими округами РФ, но некоторые отличия дают ему ряд преимуществ среди остальных округов. Наличие большого количества топливно-энергетических ресурсов, большие возможности для развития сельского хозяйства, выход в Чёрное море: все эти элементы создают условия для дальнейшего развития.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17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Bahnschrift Light Condensed" panose="020B0502040204020203" pitchFamily="34" charset="0"/>
              </a:rPr>
              <a:t>Вопросы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Какие природные ресурсы распространены в ЮФО?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Сколько субъектов РФ находится в ЮФО? Перечислите их.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Что является ключевой задачей округа?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108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Bahnschrift Light Condensed" panose="020B0502040204020203" pitchFamily="34" charset="0"/>
              </a:rPr>
              <a:t>Источники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31620"/>
            <a:ext cx="10515600" cy="451040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Статья «Южный Федеральный Округ» </a:t>
            </a:r>
            <a:r>
              <a:rPr lang="en-US" dirty="0">
                <a:latin typeface="Bahnschrift Light Condensed" panose="020B0502040204020203" pitchFamily="34" charset="0"/>
                <a:hlinkClick r:id="rId2"/>
              </a:rPr>
              <a:t>https://</a:t>
            </a:r>
            <a:r>
              <a:rPr lang="en-US" dirty="0" smtClean="0">
                <a:latin typeface="Bahnschrift Light Condensed" panose="020B0502040204020203" pitchFamily="34" charset="0"/>
                <a:hlinkClick r:id="rId2"/>
              </a:rPr>
              <a:t>www.partnersearch.ru/okruga/uzhn.php</a:t>
            </a:r>
            <a:endParaRPr lang="ru-RU" dirty="0" smtClean="0">
              <a:latin typeface="Bahnschrift Light 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Bahnschrift Light Condensed" panose="020B0502040204020203" pitchFamily="34" charset="0"/>
              </a:rPr>
              <a:t>Статья «Южный Федеральный Округ</a:t>
            </a:r>
            <a:r>
              <a:rPr lang="ru-RU" dirty="0" smtClean="0">
                <a:latin typeface="Bahnschrift Light Condensed" panose="020B0502040204020203" pitchFamily="34" charset="0"/>
              </a:rPr>
              <a:t>» на </a:t>
            </a:r>
            <a:r>
              <a:rPr lang="en-US" dirty="0" smtClean="0">
                <a:latin typeface="Bahnschrift Light Condensed" panose="020B0502040204020203" pitchFamily="34" charset="0"/>
              </a:rPr>
              <a:t>Wikipedia</a:t>
            </a:r>
            <a:r>
              <a:rPr lang="ru-RU" dirty="0" smtClean="0">
                <a:latin typeface="Bahnschrift Light Condensed" panose="020B0502040204020203" pitchFamily="34" charset="0"/>
              </a:rPr>
              <a:t> </a:t>
            </a:r>
            <a:r>
              <a:rPr lang="en-US" dirty="0">
                <a:latin typeface="Bahnschrift Light Condensed" panose="020B0502040204020203" pitchFamily="34" charset="0"/>
                <a:hlinkClick r:id="rId3"/>
              </a:rPr>
              <a:t>https://ru.wikipedia.org/wiki/</a:t>
            </a:r>
            <a:r>
              <a:rPr lang="ru-RU" dirty="0" err="1" smtClean="0">
                <a:latin typeface="Bahnschrift Light Condensed" panose="020B0502040204020203" pitchFamily="34" charset="0"/>
                <a:hlinkClick r:id="rId3"/>
              </a:rPr>
              <a:t>Южный_федеральный_округ</a:t>
            </a:r>
            <a:endParaRPr lang="ru-RU" dirty="0" smtClean="0">
              <a:latin typeface="Bahnschrift Light 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Bahnschrift Light Condensed" panose="020B0502040204020203" pitchFamily="34" charset="0"/>
              </a:rPr>
              <a:t>С</a:t>
            </a:r>
            <a:r>
              <a:rPr lang="ru-RU" dirty="0" smtClean="0">
                <a:latin typeface="Bahnschrift Light Condensed" panose="020B0502040204020203" pitchFamily="34" charset="0"/>
              </a:rPr>
              <a:t>татья «Южный </a:t>
            </a:r>
            <a:r>
              <a:rPr lang="ru-RU" dirty="0">
                <a:latin typeface="Bahnschrift Light Condensed" panose="020B0502040204020203" pitchFamily="34" charset="0"/>
              </a:rPr>
              <a:t>федеральный округ. Промышленность Юга </a:t>
            </a:r>
            <a:r>
              <a:rPr lang="ru-RU" dirty="0" smtClean="0">
                <a:latin typeface="Bahnschrift Light Condensed" panose="020B0502040204020203" pitchFamily="34" charset="0"/>
              </a:rPr>
              <a:t>России» </a:t>
            </a:r>
            <a:r>
              <a:rPr lang="en-US" dirty="0">
                <a:latin typeface="Bahnschrift Light Condensed" panose="020B0502040204020203" pitchFamily="34" charset="0"/>
                <a:hlinkClick r:id="rId4"/>
              </a:rPr>
              <a:t>https://metaprom.ru/articles/a487-ujnyy-federalnyy-okrug-promyshlennost-uga-rossii</a:t>
            </a:r>
            <a:r>
              <a:rPr lang="en-US" dirty="0" smtClean="0">
                <a:latin typeface="Bahnschrift Light Condensed" panose="020B0502040204020203" pitchFamily="34" charset="0"/>
                <a:hlinkClick r:id="rId4"/>
              </a:rPr>
              <a:t>/</a:t>
            </a:r>
            <a:endParaRPr lang="ru-RU" dirty="0" smtClean="0">
              <a:latin typeface="Bahnschrift Light 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Статья «</a:t>
            </a:r>
            <a:r>
              <a:rPr lang="ru-RU" dirty="0">
                <a:latin typeface="Bahnschrift Light Condensed" panose="020B0502040204020203" pitchFamily="34" charset="0"/>
              </a:rPr>
              <a:t>Символы и достопримечательности регионов </a:t>
            </a:r>
            <a:r>
              <a:rPr lang="ru-RU" dirty="0" smtClean="0">
                <a:latin typeface="Bahnschrift Light Condensed" panose="020B0502040204020203" pitchFamily="34" charset="0"/>
              </a:rPr>
              <a:t>России» на </a:t>
            </a:r>
            <a:r>
              <a:rPr lang="ru-RU" dirty="0" err="1" smtClean="0">
                <a:latin typeface="Bahnschrift Light Condensed" panose="020B0502040204020203" pitchFamily="34" charset="0"/>
              </a:rPr>
              <a:t>Руксперт</a:t>
            </a:r>
            <a:r>
              <a:rPr lang="ru-RU" dirty="0" smtClean="0">
                <a:latin typeface="Bahnschrift Light Condensed" panose="020B0502040204020203" pitchFamily="34" charset="0"/>
              </a:rPr>
              <a:t> </a:t>
            </a:r>
            <a:r>
              <a:rPr lang="en-US" dirty="0">
                <a:latin typeface="Bahnschrift Light Condensed" panose="020B0502040204020203" pitchFamily="34" charset="0"/>
                <a:hlinkClick r:id="rId5"/>
              </a:rPr>
              <a:t>https://ruxpert.ru/</a:t>
            </a:r>
            <a:r>
              <a:rPr lang="ru-RU" dirty="0" err="1" smtClean="0">
                <a:latin typeface="Bahnschrift Light Condensed" panose="020B0502040204020203" pitchFamily="34" charset="0"/>
                <a:hlinkClick r:id="rId5"/>
              </a:rPr>
              <a:t>Символы_и_достопримечательности_регионов_России#ЮФО</a:t>
            </a:r>
            <a:endParaRPr lang="ru-RU" dirty="0" smtClean="0">
              <a:latin typeface="Bahnschrift Light 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Статья «Перспективные направления экономического развития Южного Федерального Округа»  А.С. Венецианский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 </a:t>
            </a:r>
            <a:r>
              <a:rPr lang="en-US" dirty="0">
                <a:latin typeface="Bahnschrift Light Condensed" panose="020B0502040204020203" pitchFamily="34" charset="0"/>
                <a:hlinkClick r:id="rId6"/>
              </a:rPr>
              <a:t>https://</a:t>
            </a:r>
            <a:r>
              <a:rPr lang="en-US" dirty="0" smtClean="0">
                <a:latin typeface="Bahnschrift Light Condensed" panose="020B0502040204020203" pitchFamily="34" charset="0"/>
                <a:hlinkClick r:id="rId6"/>
              </a:rPr>
              <a:t>strategy24.ru/ufo</a:t>
            </a:r>
            <a:r>
              <a:rPr lang="ru-RU" dirty="0" smtClean="0">
                <a:latin typeface="Bahnschrift Light Condensed" panose="020B0502040204020203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Регионоведение. Ю. Г. Волков </a:t>
            </a:r>
            <a:r>
              <a:rPr lang="en-US" dirty="0">
                <a:latin typeface="Bahnschrift Light Condensed" panose="020B0502040204020203" pitchFamily="34" charset="0"/>
                <a:hlinkClick r:id="rId7"/>
              </a:rPr>
              <a:t>https://studfile.net/preview/1620392/#</a:t>
            </a:r>
            <a:r>
              <a:rPr lang="en-US" dirty="0" smtClean="0">
                <a:latin typeface="Bahnschrift Light Condensed" panose="020B0502040204020203" pitchFamily="34" charset="0"/>
                <a:hlinkClick r:id="rId7"/>
              </a:rPr>
              <a:t>2</a:t>
            </a:r>
            <a:r>
              <a:rPr lang="ru-RU" dirty="0" smtClean="0">
                <a:latin typeface="Bahnschrift Light Condensed" panose="020B0502040204020203" pitchFamily="34" charset="0"/>
              </a:rPr>
              <a:t> </a:t>
            </a:r>
            <a:endParaRPr lang="ru-RU" dirty="0">
              <a:latin typeface="Bahnschrift Light 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ru-RU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45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sds-group.ru/data/image/pages/xmap1.jpg.pagespeed.ic.f0Cb5zPk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585350"/>
            <a:ext cx="4936148" cy="519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kartinkin.net/uploads/posts/2021-01/1611919427_53-p-belie-foni-s-kartami-rossii-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385" y="1565587"/>
            <a:ext cx="6100569" cy="323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 стрелкой 6"/>
          <p:cNvCxnSpPr/>
          <p:nvPr/>
        </p:nvCxnSpPr>
        <p:spPr>
          <a:xfrm flipH="1">
            <a:off x="5052647" y="3692769"/>
            <a:ext cx="1219199" cy="269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67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Bahnschrift Light Condensed" panose="020B0502040204020203" pitchFamily="34" charset="0"/>
              </a:rPr>
              <a:t>Историческая периодизация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ru-RU" sz="1600" dirty="0" smtClean="0">
                <a:latin typeface="Bahnschrift Light Condensed" panose="020B0502040204020203" pitchFamily="34" charset="0"/>
              </a:rPr>
              <a:t>Палеокавказская </a:t>
            </a:r>
            <a:r>
              <a:rPr lang="ru-RU" sz="1600" dirty="0">
                <a:latin typeface="Bahnschrift Light Condensed" panose="020B0502040204020203" pitchFamily="34" charset="0"/>
              </a:rPr>
              <a:t>общность (500 тыс. лет до н.э. </a:t>
            </a:r>
            <a:r>
              <a:rPr lang="ru-RU" sz="1600" dirty="0" smtClean="0">
                <a:latin typeface="Bahnschrift Light Condensed" panose="020B0502040204020203" pitchFamily="34" charset="0"/>
              </a:rPr>
              <a:t>—III </a:t>
            </a:r>
            <a:r>
              <a:rPr lang="ru-RU" sz="1600" dirty="0">
                <a:latin typeface="Bahnschrift Light Condensed" panose="020B0502040204020203" pitchFamily="34" charset="0"/>
              </a:rPr>
              <a:t>тыс. до н.э.).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ru-RU" sz="1600" dirty="0" smtClean="0">
                <a:latin typeface="Bahnschrift Light Condensed" panose="020B0502040204020203" pitchFamily="34" charset="0"/>
              </a:rPr>
              <a:t>Взаимодействие </a:t>
            </a:r>
            <a:r>
              <a:rPr lang="ru-RU" sz="1600" dirty="0">
                <a:latin typeface="Bahnschrift Light Condensed" panose="020B0502040204020203" pitchFamily="34" charset="0"/>
              </a:rPr>
              <a:t>кавказских народов с кочевниками Евразии (IV—III тыс. до н.э. — конец I тыс. до н.э.).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ru-RU" sz="1600" dirty="0" smtClean="0">
                <a:latin typeface="Bahnschrift Light Condensed" panose="020B0502040204020203" pitchFamily="34" charset="0"/>
              </a:rPr>
              <a:t>Народы</a:t>
            </a:r>
            <a:r>
              <a:rPr lang="ru-RU" sz="1600" dirty="0">
                <a:latin typeface="Bahnschrift Light Condensed" panose="020B0502040204020203" pitchFamily="34" charset="0"/>
              </a:rPr>
              <a:t> Черноморско-Каспийского региона в полосе древних цивилизаций и государств (IX в. до н.э. </a:t>
            </a:r>
            <a:r>
              <a:rPr lang="ru-RU" sz="1600" dirty="0" smtClean="0">
                <a:latin typeface="Bahnschrift Light Condensed" panose="020B0502040204020203" pitchFamily="34" charset="0"/>
              </a:rPr>
              <a:t>- IV </a:t>
            </a:r>
            <a:r>
              <a:rPr lang="ru-RU" sz="1600" dirty="0">
                <a:latin typeface="Bahnschrift Light Condensed" panose="020B0502040204020203" pitchFamily="34" charset="0"/>
              </a:rPr>
              <a:t>в. н.э.).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ru-RU" sz="1600" dirty="0" smtClean="0">
                <a:latin typeface="Bahnschrift Light Condensed" panose="020B0502040204020203" pitchFamily="34" charset="0"/>
              </a:rPr>
              <a:t>Взаимодействие </a:t>
            </a:r>
            <a:r>
              <a:rPr lang="ru-RU" sz="1600" dirty="0">
                <a:latin typeface="Bahnschrift Light Condensed" panose="020B0502040204020203" pitchFamily="34" charset="0"/>
              </a:rPr>
              <a:t>государственных образований горских, кочевых народов и восточных славян (V—XII вв.).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ru-RU" sz="1600" dirty="0" smtClean="0">
                <a:latin typeface="Bahnschrift Light Condensed" panose="020B0502040204020203" pitchFamily="34" charset="0"/>
              </a:rPr>
              <a:t>Этнокультурное </a:t>
            </a:r>
            <a:r>
              <a:rPr lang="ru-RU" sz="1600" dirty="0">
                <a:latin typeface="Bahnschrift Light Condensed" panose="020B0502040204020203" pitchFamily="34" charset="0"/>
              </a:rPr>
              <a:t>и политическое развитие в составе или под влиянием Золотой Орды.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ru-RU" sz="1600" dirty="0" smtClean="0">
                <a:latin typeface="Bahnschrift Light Condensed" panose="020B0502040204020203" pitchFamily="34" charset="0"/>
              </a:rPr>
              <a:t>Формирование </a:t>
            </a:r>
            <a:r>
              <a:rPr lang="ru-RU" sz="1600" dirty="0">
                <a:latin typeface="Bahnschrift Light Condensed" panose="020B0502040204020203" pitchFamily="34" charset="0"/>
              </a:rPr>
              <a:t>кавказской горской и русской </a:t>
            </a:r>
            <a:r>
              <a:rPr lang="ru-RU" sz="1600" dirty="0" smtClean="0">
                <a:latin typeface="Bahnschrift Light Condensed" panose="020B0502040204020203" pitchFamily="34" charset="0"/>
              </a:rPr>
              <a:t>цивилизаций в ходе </a:t>
            </a:r>
            <a:r>
              <a:rPr lang="ru-RU" sz="1600" dirty="0">
                <a:latin typeface="Bahnschrift Light Condensed" panose="020B0502040204020203" pitchFamily="34" charset="0"/>
              </a:rPr>
              <a:t>совместной борьбы с натиском великих восточных империй ( XVI-XVII вв.).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ru-RU" sz="1600" dirty="0" smtClean="0">
                <a:latin typeface="Bahnschrift Light Condensed" panose="020B0502040204020203" pitchFamily="34" charset="0"/>
              </a:rPr>
              <a:t>Присоединение</a:t>
            </a:r>
            <a:r>
              <a:rPr lang="ru-RU" sz="1600" dirty="0">
                <a:latin typeface="Bahnschrift Light Condensed" panose="020B0502040204020203" pitchFamily="34" charset="0"/>
              </a:rPr>
              <a:t> Азово-Черноморско-Каспийского региона к России в борьбе с империями Запада и Востока (</a:t>
            </a:r>
            <a:r>
              <a:rPr lang="ru-RU" sz="1600" dirty="0" smtClean="0">
                <a:latin typeface="Bahnschrift Light Condensed" panose="020B0502040204020203" pitchFamily="34" charset="0"/>
              </a:rPr>
              <a:t>XVIII-XIX вв</a:t>
            </a:r>
            <a:r>
              <a:rPr lang="ru-RU" sz="1600" dirty="0">
                <a:latin typeface="Bahnschrift Light Condensed" panose="020B0502040204020203" pitchFamily="34" charset="0"/>
              </a:rPr>
              <a:t>.).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ru-RU" sz="1600" dirty="0" smtClean="0">
                <a:latin typeface="Bahnschrift Light Condensed" panose="020B0502040204020203" pitchFamily="34" charset="0"/>
              </a:rPr>
              <a:t>Формирование</a:t>
            </a:r>
            <a:r>
              <a:rPr lang="ru-RU" sz="1600" dirty="0">
                <a:latin typeface="Bahnschrift Light Condensed" panose="020B0502040204020203" pitchFamily="34" charset="0"/>
              </a:rPr>
              <a:t> Юго-Востока России в ходе модернизации и социокультурного синтеза (60-е гг. XIX в. - начало XX </a:t>
            </a:r>
            <a:r>
              <a:rPr lang="ru-RU" sz="1600" dirty="0" smtClean="0">
                <a:latin typeface="Bahnschrift Light Condensed" panose="020B0502040204020203" pitchFamily="34" charset="0"/>
              </a:rPr>
              <a:t>в.)</a:t>
            </a:r>
            <a:endParaRPr lang="ru-RU" sz="1600" dirty="0">
              <a:latin typeface="Bahnschrift Light Condensed" panose="020B0502040204020203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ru-RU" sz="1600" dirty="0" smtClean="0">
                <a:latin typeface="Bahnschrift Light Condensed" panose="020B0502040204020203" pitchFamily="34" charset="0"/>
              </a:rPr>
              <a:t>Формирование </a:t>
            </a:r>
            <a:r>
              <a:rPr lang="ru-RU" sz="1600" dirty="0">
                <a:latin typeface="Bahnschrift Light Condensed" panose="020B0502040204020203" pitchFamily="34" charset="0"/>
              </a:rPr>
              <a:t>социально-экономического и </a:t>
            </a:r>
            <a:r>
              <a:rPr lang="ru-RU" sz="1600" dirty="0" err="1">
                <a:latin typeface="Bahnschrift Light Condensed" panose="020B0502040204020203" pitchFamily="34" charset="0"/>
              </a:rPr>
              <a:t>историкокультурного</a:t>
            </a:r>
            <a:r>
              <a:rPr lang="ru-RU" sz="1600" dirty="0">
                <a:latin typeface="Bahnschrift Light Condensed" panose="020B0502040204020203" pitchFamily="34" charset="0"/>
              </a:rPr>
              <a:t> Северо-Кавказского региона (20-80-е гг. </a:t>
            </a:r>
            <a:r>
              <a:rPr lang="ru-RU" sz="1600" dirty="0" smtClean="0">
                <a:latin typeface="Bahnschrift Light Condensed" panose="020B0502040204020203" pitchFamily="34" charset="0"/>
              </a:rPr>
              <a:t>XX в</a:t>
            </a:r>
            <a:r>
              <a:rPr lang="ru-RU" sz="1600" dirty="0">
                <a:latin typeface="Bahnschrift Light Condensed" panose="020B0502040204020203" pitchFamily="34" charset="0"/>
              </a:rPr>
              <a:t>.).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ru-RU" sz="1600" dirty="0" smtClean="0">
                <a:latin typeface="Bahnschrift Light Condensed" panose="020B0502040204020203" pitchFamily="34" charset="0"/>
              </a:rPr>
              <a:t>Становление </a:t>
            </a:r>
            <a:r>
              <a:rPr lang="ru-RU" sz="1600" dirty="0">
                <a:latin typeface="Bahnschrift Light Condensed" panose="020B0502040204020203" pitchFamily="34" charset="0"/>
              </a:rPr>
              <a:t>Юга России как целостного региона.</a:t>
            </a:r>
          </a:p>
          <a:p>
            <a:pPr>
              <a:lnSpc>
                <a:spcPct val="120000"/>
              </a:lnSpc>
            </a:pPr>
            <a:endParaRPr lang="ru-RU" sz="16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91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Bahnschrift Light Condensed" panose="020B0502040204020203" pitchFamily="34" charset="0"/>
              </a:rPr>
              <a:t>Этносы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6225209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 smtClean="0">
                <a:latin typeface="Bahnschrift Light Condensed" panose="020B0502040204020203" pitchFamily="34" charset="0"/>
              </a:rPr>
              <a:t>На 2023 год численность населения ЮФО составляет </a:t>
            </a:r>
            <a:r>
              <a:rPr lang="ru-RU" sz="2000" dirty="0">
                <a:latin typeface="Bahnschrift Light Condensed" panose="020B0502040204020203" pitchFamily="34" charset="0"/>
              </a:rPr>
              <a:t>16 642 </a:t>
            </a:r>
            <a:r>
              <a:rPr lang="ru-RU" sz="2000" dirty="0" smtClean="0">
                <a:latin typeface="Bahnschrift Light Condensed" panose="020B0502040204020203" pitchFamily="34" charset="0"/>
              </a:rPr>
              <a:t>052 человек ( 11</a:t>
            </a:r>
            <a:r>
              <a:rPr lang="en-US" sz="2000" dirty="0" smtClean="0">
                <a:latin typeface="Bahnschrift Light Condensed" panose="020B0502040204020203" pitchFamily="34" charset="0"/>
              </a:rPr>
              <a:t>, 36 % </a:t>
            </a:r>
            <a:r>
              <a:rPr lang="ru-RU" sz="2000" dirty="0" smtClean="0">
                <a:latin typeface="Bahnschrift Light Condensed" panose="020B0502040204020203" pitchFamily="34" charset="0"/>
              </a:rPr>
              <a:t>от всего населения России)</a:t>
            </a:r>
          </a:p>
          <a:p>
            <a:pPr marL="0" indent="0" algn="just">
              <a:buNone/>
            </a:pPr>
            <a:endParaRPr lang="ru-RU" sz="2000" dirty="0">
              <a:latin typeface="Bahnschrift Light Condensed" panose="020B0502040204020203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ru-RU" sz="2000" dirty="0" smtClean="0">
                <a:latin typeface="Bahnschrift Light Condensed" panose="020B0502040204020203" pitchFamily="34" charset="0"/>
              </a:rPr>
              <a:t>Из них 83, 75 % составляют русские,  3,19 % армяне,  1,54 % украинцы,  1,48 % казахи,  1,24% калмыки, другие народы (менее 1%) такие как: татары, адыгейцы, азербайджанцы, турки, цыгане, белорусы, чеченцы, грузины, немцы, корейцы, греки, даргинцы, узбеки, аварцы, молдаване, лезгины, чуваши, курды, башкиры и др. ( По данным переписи населения 2010 г.)</a:t>
            </a:r>
            <a:endParaRPr lang="ru-RU" sz="2000" dirty="0">
              <a:latin typeface="Bahnschrift Light Condensed" panose="020B0502040204020203" pitchFamily="34" charset="0"/>
            </a:endParaRPr>
          </a:p>
        </p:txBody>
      </p:sp>
      <p:pic>
        <p:nvPicPr>
          <p:cNvPr id="1026" name="Picture 2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409" y="714988"/>
            <a:ext cx="4638088" cy="532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2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18578"/>
          </a:xfrm>
        </p:spPr>
        <p:txBody>
          <a:bodyPr/>
          <a:lstStyle/>
          <a:p>
            <a:r>
              <a:rPr lang="ru-RU" dirty="0" smtClean="0">
                <a:latin typeface="Bahnschrift Light Condensed" panose="020B0502040204020203" pitchFamily="34" charset="0"/>
              </a:rPr>
              <a:t>Природные ресурсы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69064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ru-RU" sz="1800" dirty="0">
                <a:latin typeface="Bahnschrift Light Condensed" panose="020B0502040204020203" pitchFamily="34" charset="0"/>
              </a:rPr>
              <a:t>Регион выгодно отличается разнообразием и богатством топливно-энергетических и сырьевых ресурсов. На территории округа имеются большие запасы природного газа и углей, которые преимущественно сосредоточены в восточных районах Донбасса и в Ростовской губернии. В ЮФО расположены значительные запасы сырья для производства строительных материалов, а именно – кварцевые песчаники, мел, цементные мергели, граниты, огнеупорные глины и мрамор. Помимо этого, регион считается крупным </a:t>
            </a:r>
            <a:r>
              <a:rPr lang="ru-RU" sz="1800" dirty="0" err="1">
                <a:latin typeface="Bahnschrift Light Condensed" panose="020B0502040204020203" pitchFamily="34" charset="0"/>
              </a:rPr>
              <a:t>рыбохозяйственным</a:t>
            </a:r>
            <a:r>
              <a:rPr lang="ru-RU" sz="1800" dirty="0">
                <a:latin typeface="Bahnschrift Light Condensed" panose="020B0502040204020203" pitchFamily="34" charset="0"/>
              </a:rPr>
              <a:t> комплексом. Также в силу благоприятных климатических и природных условий округ априори в состоянии создать базу для активного развития растениеводства и животноводства</a:t>
            </a:r>
            <a:r>
              <a:rPr lang="ru-RU" sz="1800" dirty="0" smtClean="0">
                <a:latin typeface="Bahnschrift Light Condensed" panose="020B0502040204020203" pitchFamily="34" charset="0"/>
              </a:rPr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ru-RU" sz="1800" dirty="0">
                <a:latin typeface="Bahnschrift Light Condensed" panose="020B0502040204020203" pitchFamily="34" charset="0"/>
              </a:rPr>
              <a:t>Одной из главных перспектив развития региона – топливно-энергетические ресурсы </a:t>
            </a:r>
            <a:r>
              <a:rPr lang="ru-RU" sz="1800" dirty="0" smtClean="0">
                <a:latin typeface="Bahnschrift Light Condensed" panose="020B0502040204020203" pitchFamily="34" charset="0"/>
              </a:rPr>
              <a:t>ЮФО.</a:t>
            </a:r>
            <a:endParaRPr lang="ru-RU" sz="1800" dirty="0">
              <a:latin typeface="Bahnschrift Light Condensed" panose="020B0502040204020203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ru-RU" sz="18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5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Bahnschrift Light Condensed" panose="020B0502040204020203" pitchFamily="34" charset="0"/>
              </a:rPr>
              <a:t>Отрасли хозяйства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26004"/>
            <a:ext cx="10515600" cy="4351338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ru-RU" sz="1800" dirty="0" smtClean="0">
                <a:latin typeface="Bahnschrift Light Condensed" panose="020B0502040204020203" pitchFamily="34" charset="0"/>
              </a:rPr>
              <a:t>Южный </a:t>
            </a:r>
            <a:r>
              <a:rPr lang="ru-RU" sz="1800" dirty="0">
                <a:latin typeface="Bahnschrift Light Condensed" panose="020B0502040204020203" pitchFamily="34" charset="0"/>
              </a:rPr>
              <a:t>федеральный округ </a:t>
            </a:r>
            <a:r>
              <a:rPr lang="ru-RU" sz="1800" dirty="0" smtClean="0">
                <a:latin typeface="Bahnschrift Light Condensed" panose="020B0502040204020203" pitchFamily="34" charset="0"/>
              </a:rPr>
              <a:t>является одним из </a:t>
            </a:r>
            <a:r>
              <a:rPr lang="ru-RU" sz="1800" dirty="0">
                <a:latin typeface="Bahnschrift Light Condensed" panose="020B0502040204020203" pitchFamily="34" charset="0"/>
              </a:rPr>
              <a:t>важнейших поставщиков сельскохозяйственной продукции (зерно). Главная зерновая культура – пшеница, выращиваемая на просторах Ставропольского края. Кроме этого, широко распространено выращивание кукурузы и риса. На территории региона выращиваются технические культуры: сахарной свёклы, горчицы, подсолнечника, табака. Все виноградники России расположены именно в ЮФО, а плодово-ягодных насаждений региона – свыше 30% от российских объемов.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ru-RU" sz="1800" dirty="0">
                <a:latin typeface="Bahnschrift Light Condensed" panose="020B0502040204020203" pitchFamily="34" charset="0"/>
              </a:rPr>
              <a:t>В регионе успешно работают предприятия пищевой промышленности: мясная и рыбная, сахарная и </a:t>
            </a:r>
            <a:r>
              <a:rPr lang="ru-RU" sz="1800" dirty="0" err="1">
                <a:latin typeface="Bahnschrift Light Condensed" panose="020B0502040204020203" pitchFamily="34" charset="0"/>
              </a:rPr>
              <a:t>маслобойножировая</a:t>
            </a:r>
            <a:r>
              <a:rPr lang="ru-RU" sz="1800" dirty="0">
                <a:latin typeface="Bahnschrift Light Condensed" panose="020B0502040204020203" pitchFamily="34" charset="0"/>
              </a:rPr>
              <a:t>, </a:t>
            </a:r>
            <a:r>
              <a:rPr lang="ru-RU" sz="1800" dirty="0" err="1">
                <a:latin typeface="Bahnschrift Light Condensed" panose="020B0502040204020203" pitchFamily="34" charset="0"/>
              </a:rPr>
              <a:t>мукомольнокрупяная</a:t>
            </a:r>
            <a:r>
              <a:rPr lang="ru-RU" sz="1800" dirty="0">
                <a:latin typeface="Bahnschrift Light Condensed" panose="020B0502040204020203" pitchFamily="34" charset="0"/>
              </a:rPr>
              <a:t> и плодоовощеконсервная и </a:t>
            </a:r>
            <a:r>
              <a:rPr lang="ru-RU" sz="1800" dirty="0" smtClean="0">
                <a:latin typeface="Bahnschrift Light Condensed" panose="020B0502040204020203" pitchFamily="34" charset="0"/>
              </a:rPr>
              <a:t>другие.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ru-RU" sz="1800" dirty="0" smtClean="0">
                <a:latin typeface="Bahnschrift Light Condensed" panose="020B0502040204020203" pitchFamily="34" charset="0"/>
              </a:rPr>
              <a:t>Широко </a:t>
            </a:r>
            <a:r>
              <a:rPr lang="ru-RU" sz="1800" dirty="0">
                <a:latin typeface="Bahnschrift Light Condensed" panose="020B0502040204020203" pitchFamily="34" charset="0"/>
              </a:rPr>
              <a:t>развита легкая </a:t>
            </a:r>
            <a:r>
              <a:rPr lang="ru-RU" sz="1800" dirty="0" smtClean="0">
                <a:latin typeface="Bahnschrift Light Condensed" panose="020B0502040204020203" pitchFamily="34" charset="0"/>
              </a:rPr>
              <a:t>промышленность, </a:t>
            </a:r>
            <a:r>
              <a:rPr lang="ru-RU" sz="1800" dirty="0">
                <a:latin typeface="Bahnschrift Light Condensed" panose="020B0502040204020203" pitchFamily="34" charset="0"/>
              </a:rPr>
              <a:t>представленная швейными, трикотажными и текстильными </a:t>
            </a:r>
            <a:r>
              <a:rPr lang="ru-RU" sz="1800" dirty="0" smtClean="0">
                <a:latin typeface="Bahnschrift Light Condensed" panose="020B0502040204020203" pitchFamily="34" charset="0"/>
              </a:rPr>
              <a:t>фабриками.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ru-RU" sz="1800" dirty="0">
                <a:latin typeface="Bahnschrift Light Condensed" panose="020B0502040204020203" pitchFamily="34" charset="0"/>
              </a:rPr>
              <a:t>В ЮФО работают предприятия сельскохозяйственного, строительного, железнодорожного машиностроения. Имеется авиа- и судостроение, автомобильная промышленность, станкостроение и производство электроники. В основном предприятия машиностроения сосредоточены в Краснодаре, Ростове, Астрахани и Волгограде</a:t>
            </a:r>
            <a:r>
              <a:rPr lang="ru-RU" sz="1800" dirty="0" smtClean="0">
                <a:latin typeface="Bahnschrift Light Condensed" panose="020B0502040204020203" pitchFamily="34" charset="0"/>
              </a:rPr>
              <a:t>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ru-RU" sz="1800" dirty="0">
                <a:latin typeface="Bahnschrift Light Condensed" panose="020B0502040204020203" pitchFamily="34" charset="0"/>
              </a:rPr>
              <a:t>На промышленных предприятиях ЮФО также выпускается продукция оборонно-промышленного комплекса. ОПК Южного федерального округа </a:t>
            </a:r>
            <a:r>
              <a:rPr lang="ru-RU" sz="1800" dirty="0" smtClean="0">
                <a:latin typeface="Bahnschrift Light Condensed" panose="020B0502040204020203" pitchFamily="34" charset="0"/>
              </a:rPr>
              <a:t>составляют около </a:t>
            </a:r>
            <a:r>
              <a:rPr lang="ru-RU" sz="1800" dirty="0">
                <a:latin typeface="Bahnschrift Light Condensed" panose="020B0502040204020203" pitchFamily="34" charset="0"/>
              </a:rPr>
              <a:t>90 предприятий, на которых выпускаются самолеты-амфибии и базовые вертолеты для армии, ремонтируются самолеты различных типов и бронетехника.</a:t>
            </a:r>
            <a:endParaRPr lang="ru-RU" sz="1800" dirty="0" smtClean="0">
              <a:latin typeface="Bahnschrift Light Condensed" panose="020B0502040204020203" pitchFamily="34" charset="0"/>
            </a:endParaRP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ru-RU" sz="1800" dirty="0" smtClean="0">
              <a:latin typeface="Bahnschrift Light Condensed" panose="020B0502040204020203" pitchFamily="34" charset="0"/>
            </a:endParaRP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ru-RU" sz="18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2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Bahnschrift Light Condensed" panose="020B0502040204020203" pitchFamily="34" charset="0"/>
              </a:rPr>
              <a:t>Официальные символы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Ростовская область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Республика Калмыкия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Краснодарский край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Республика Крым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>
                <a:latin typeface="Bahnschrift Light Condensed" panose="020B0502040204020203" pitchFamily="34" charset="0"/>
              </a:rPr>
              <a:t>Волгоградская область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>
                <a:latin typeface="Bahnschrift Light Condensed" panose="020B0502040204020203" pitchFamily="34" charset="0"/>
              </a:rPr>
              <a:t>Астраханская область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>
                <a:latin typeface="Bahnschrift Light Condensed" panose="020B0502040204020203" pitchFamily="34" charset="0"/>
              </a:rPr>
              <a:t>Республика Адыгея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>
                <a:latin typeface="Bahnschrift Light Condensed" panose="020B0502040204020203" pitchFamily="34" charset="0"/>
              </a:rPr>
              <a:t>Севастополь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dirty="0"/>
          </a:p>
        </p:txBody>
      </p:sp>
      <p:pic>
        <p:nvPicPr>
          <p:cNvPr id="2062" name="Picture 14" descr="Ростовская облас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5" y="1899468"/>
            <a:ext cx="1216025" cy="6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Калмык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776" y="2723119"/>
            <a:ext cx="1222374" cy="6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Краснодарский край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5" y="3536847"/>
            <a:ext cx="1216025" cy="6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Республика Кры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775" y="4355648"/>
            <a:ext cx="1216025" cy="7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Волгоградская область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762" y="1899468"/>
            <a:ext cx="1222375" cy="6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Астраханская область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762" y="2724992"/>
            <a:ext cx="1222375" cy="68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Адыгея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762" y="3536847"/>
            <a:ext cx="1222375" cy="68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Севастополь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762" y="4355648"/>
            <a:ext cx="1222375" cy="7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53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Bahnschrift Light Condensed" panose="020B0502040204020203" pitchFamily="34" charset="0"/>
              </a:rPr>
              <a:t>Природные символы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16 водопадов ручья </a:t>
            </a:r>
            <a:r>
              <a:rPr lang="ru-RU" dirty="0" err="1" smtClean="0">
                <a:latin typeface="Bahnschrift Light Condensed" panose="020B0502040204020203" pitchFamily="34" charset="0"/>
              </a:rPr>
              <a:t>Руфабго</a:t>
            </a:r>
            <a:r>
              <a:rPr lang="ru-RU" dirty="0" smtClean="0">
                <a:latin typeface="Bahnschrift Light Condensed" panose="020B0502040204020203" pitchFamily="34" charset="0"/>
              </a:rPr>
              <a:t> ( </a:t>
            </a:r>
            <a:r>
              <a:rPr lang="ru-RU" dirty="0" err="1" smtClean="0">
                <a:latin typeface="Bahnschrift Light Condensed" panose="020B0502040204020203" pitchFamily="34" charset="0"/>
              </a:rPr>
              <a:t>респ</a:t>
            </a:r>
            <a:r>
              <a:rPr lang="ru-RU" dirty="0" smtClean="0">
                <a:latin typeface="Bahnschrift Light Condensed" panose="020B0502040204020203" pitchFamily="34" charset="0"/>
              </a:rPr>
              <a:t>. Адыгея)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Дельта Волги (Астраханская обл.)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Солёное озеро Эльтон (Волгоградская обл.)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err="1" smtClean="0">
                <a:latin typeface="Bahnschrift Light Condensed" panose="020B0502040204020203" pitchFamily="34" charset="0"/>
              </a:rPr>
              <a:t>Кумо-Манычская</a:t>
            </a:r>
            <a:r>
              <a:rPr lang="ru-RU" dirty="0" smtClean="0">
                <a:latin typeface="Bahnschrift Light Condensed" panose="020B0502040204020203" pitchFamily="34" charset="0"/>
              </a:rPr>
              <a:t> впадина и озеро </a:t>
            </a:r>
            <a:r>
              <a:rPr lang="ru-RU" dirty="0" err="1" smtClean="0">
                <a:latin typeface="Bahnschrift Light Condensed" panose="020B0502040204020203" pitchFamily="34" charset="0"/>
              </a:rPr>
              <a:t>Маныч-Гудило</a:t>
            </a:r>
            <a:r>
              <a:rPr lang="ru-RU" dirty="0">
                <a:latin typeface="Bahnschrift Light Condensed" panose="020B0502040204020203" pitchFamily="34" charset="0"/>
              </a:rPr>
              <a:t> </a:t>
            </a:r>
            <a:r>
              <a:rPr lang="ru-RU" dirty="0" smtClean="0">
                <a:latin typeface="Bahnschrift Light Condensed" panose="020B0502040204020203" pitchFamily="34" charset="0"/>
              </a:rPr>
              <a:t>(</a:t>
            </a:r>
            <a:r>
              <a:rPr lang="ru-RU" dirty="0" err="1" smtClean="0">
                <a:latin typeface="Bahnschrift Light Condensed" panose="020B0502040204020203" pitchFamily="34" charset="0"/>
              </a:rPr>
              <a:t>респ</a:t>
            </a:r>
            <a:r>
              <a:rPr lang="ru-RU" dirty="0" smtClean="0">
                <a:latin typeface="Bahnschrift Light Condensed" panose="020B0502040204020203" pitchFamily="34" charset="0"/>
              </a:rPr>
              <a:t>. Калмыкия)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Крымские горы, вершина Ай-Петри (</a:t>
            </a:r>
            <a:r>
              <a:rPr lang="ru-RU" dirty="0" err="1" smtClean="0">
                <a:latin typeface="Bahnschrift Light Condensed" panose="020B0502040204020203" pitchFamily="34" charset="0"/>
              </a:rPr>
              <a:t>респ</a:t>
            </a:r>
            <a:r>
              <a:rPr lang="ru-RU" dirty="0" smtClean="0">
                <a:latin typeface="Bahnschrift Light Condensed" panose="020B0502040204020203" pitchFamily="34" charset="0"/>
              </a:rPr>
              <a:t>. Крым)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р. Дон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ru-RU" dirty="0" smtClean="0">
              <a:latin typeface="Bahnschrift Light Condensed" panose="020B0502040204020203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ru-RU" dirty="0" smtClean="0">
              <a:latin typeface="Bahnschrift Light Condensed" panose="020B0502040204020203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ru-RU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38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Bahnschrift Light Condensed" panose="020B0502040204020203" pitchFamily="34" charset="0"/>
              </a:rPr>
              <a:t>Культурные символы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Астраханский кремль и Успенский собор (Астраханская обл.)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Мамаев курган и скульптура «Родина-мать зовёт!» (г. Волгоград)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Золотая обитель Будды Шакьямуни (</a:t>
            </a:r>
            <a:r>
              <a:rPr lang="ru-RU" dirty="0" err="1" smtClean="0">
                <a:latin typeface="Bahnschrift Light Condensed" panose="020B0502040204020203" pitchFamily="34" charset="0"/>
              </a:rPr>
              <a:t>респ</a:t>
            </a:r>
            <a:r>
              <a:rPr lang="ru-RU" dirty="0" smtClean="0">
                <a:latin typeface="Bahnschrift Light Condensed" panose="020B0502040204020203" pitchFamily="34" charset="0"/>
              </a:rPr>
              <a:t>. Калмыкия)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>
                <a:latin typeface="Bahnschrift Light Condensed" panose="020B0502040204020203" pitchFamily="34" charset="0"/>
              </a:rPr>
              <a:t>Владимирский собор и Морской вокзал (г. Сочи</a:t>
            </a:r>
            <a:r>
              <a:rPr lang="ru-RU" dirty="0" smtClean="0">
                <a:latin typeface="Bahnschrift Light Condensed" panose="020B0502040204020203" pitchFamily="34" charset="0"/>
              </a:rPr>
              <a:t>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Генуэзские крепости , Пещерные города и монастыри, Дворцы Южного берега Крыма, Крымский мост (</a:t>
            </a:r>
            <a:r>
              <a:rPr lang="ru-RU" dirty="0" err="1" smtClean="0">
                <a:latin typeface="Bahnschrift Light Condensed" panose="020B0502040204020203" pitchFamily="34" charset="0"/>
              </a:rPr>
              <a:t>респ</a:t>
            </a:r>
            <a:r>
              <a:rPr lang="ru-RU" dirty="0" smtClean="0">
                <a:latin typeface="Bahnschrift Light Condensed" panose="020B0502040204020203" pitchFamily="34" charset="0"/>
              </a:rPr>
              <a:t>. Крым)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Собор Рождества Богородицы и памятник Дмитрию Ростовскому (г. Ростов-на-Дону)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latin typeface="Bahnschrift Light Condensed" panose="020B0502040204020203" pitchFamily="34" charset="0"/>
              </a:rPr>
              <a:t>Владимирский собор, Руины Херсонеса Таврического, Батареи Севастополя</a:t>
            </a:r>
            <a:endParaRPr lang="ru-RU" dirty="0">
              <a:latin typeface="Bahnschrift Light Condensed" panose="020B0502040204020203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ru-RU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20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store.com_1">
  <a:themeElements>
    <a:clrScheme name="Custom 3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787A"/>
      </a:accent1>
      <a:accent2>
        <a:srgbClr val="FC9E17"/>
      </a:accent2>
      <a:accent3>
        <a:srgbClr val="A5A5A5"/>
      </a:accent3>
      <a:accent4>
        <a:srgbClr val="FFC000"/>
      </a:accent4>
      <a:accent5>
        <a:srgbClr val="00395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powerpointstore.com_1</Template>
  <TotalTime>464</TotalTime>
  <Words>710</Words>
  <Application>Microsoft Office PowerPoint</Application>
  <PresentationFormat>Широкоэкранный</PresentationFormat>
  <Paragraphs>76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Bahnschrift Light Condensed</vt:lpstr>
      <vt:lpstr>Calibri</vt:lpstr>
      <vt:lpstr>Calibri Light</vt:lpstr>
      <vt:lpstr>Wingdings</vt:lpstr>
      <vt:lpstr>powerpointstore.com_1</vt:lpstr>
      <vt:lpstr>Южный Федеральный Округ как часть России</vt:lpstr>
      <vt:lpstr>Презентация PowerPoint</vt:lpstr>
      <vt:lpstr>Историческая периодизация</vt:lpstr>
      <vt:lpstr>Этносы</vt:lpstr>
      <vt:lpstr>Природные ресурсы</vt:lpstr>
      <vt:lpstr>Отрасли хозяйства</vt:lpstr>
      <vt:lpstr>Официальные символы</vt:lpstr>
      <vt:lpstr>Природные символы</vt:lpstr>
      <vt:lpstr>Культурные символы</vt:lpstr>
      <vt:lpstr>Знаковые личности </vt:lpstr>
      <vt:lpstr>Ключевые задачи</vt:lpstr>
      <vt:lpstr>Пути решения ключевой задачи</vt:lpstr>
      <vt:lpstr>Вывод</vt:lpstr>
      <vt:lpstr>Вопросы</vt:lpstr>
      <vt:lpstr>Источники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Анатолий Воронов</dc:creator>
  <cp:lastModifiedBy>Анатолий Воронов</cp:lastModifiedBy>
  <cp:revision>32</cp:revision>
  <dcterms:created xsi:type="dcterms:W3CDTF">2023-09-13T07:56:44Z</dcterms:created>
  <dcterms:modified xsi:type="dcterms:W3CDTF">2023-09-13T15:41:06Z</dcterms:modified>
</cp:coreProperties>
</file>